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 Slab"/>
      <p:regular r:id="rId70"/>
      <p:bold r:id="rId71"/>
    </p:embeddedFont>
    <p:embeddedFont>
      <p:font typeface="Robo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Slab-bold.fntdata"/><Relationship Id="rId70" Type="http://schemas.openxmlformats.org/officeDocument/2006/relationships/font" Target="fonts/RobotoSlab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arris_Corner_Detector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earnopencv.com/histogram-of-oriented-gradient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ebb770122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bebb7701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ebb77009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ebb77009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ebb770122_1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bebb77012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ebb770122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bebb770122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ebb770122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bebb770122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ebb770122_1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bebb770122_1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ebb770122_1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bebb770122_1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ebb770122_1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bebb770122_1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ebb770122_1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bebb770122_1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ebb77009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ebb77009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ebb770122_1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bebb770122_1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ebb77012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bebb77012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ebb770122_1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bebb770122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ebb770122_16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bebb770122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ebb770122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bebb770122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ebb770122_1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bebb770122_1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ebb770122_1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bebb770122_1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ebb770122_1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bebb770122_1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ebb770122_1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bebb770122_1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ebb770122_1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bebb770122_1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ebb770122_1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bebb770122_1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ebb770122_1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bebb770122_1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ebb77012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bebb77012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ebb770122_1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bebb770122_1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ebb770122_1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bebb770122_1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ebb770122_1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bebb770122_1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ebb770122_1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bebb770122_1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Steps: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https://en.wikipedia.org/wiki/Harris_Corner_Detector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ebb77009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ebb7700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ebb770122_1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bebb770122_1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ebb77009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ebb77009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ebb770122_1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bebb770122_1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ebb77009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ebb77009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ebb770122_16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bebb770122_1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using: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https://www.learnopencv.com/histogram-of-oriented-gradients/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ebb77012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ebb77012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ebb77009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ebb77009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ebb770122_1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bebb770122_1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ebb77009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ebb77009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ebb770122_16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bebb770122_1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ebb77009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ebb77009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ebb770122_16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bebb770122_1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ebb7700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ebb7700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ebb770122_16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bebb770122_1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ebb77009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ebb77009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ebb770122_16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bebb770122_1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ebb77009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ebb77009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ebb77009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ebb77009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ebb770122_16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bebb770122_16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ebb770122_16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bebb770122_1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ebb77009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ebb77009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ebb770122_16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bebb770122_16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ebb77009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ebb77009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ebb770122_16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bebb770122_16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ebb77009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ebb77009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ebb770122_16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bebb770122_16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ebb77009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ebb77009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ebb77012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bebb77012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ebb770122_16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bebb770122_16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ebb77009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ebb77009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ebb770122_16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bebb770122_16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ebb770122_16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bebb770122_16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ebb770122_16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bebb770122_16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ebb7700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ebb7700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ebb770122_6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bebb77012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ebb77012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bebb77012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learnopencv.com/histogram-of-oriented-gradient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towardsdatascience.com/sift-scale-invariant-feature-transform-c7233dc60f37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citeseerx.ist.psu.edu/viewdoc/download?doi=10.1.1.465.1117&amp;rep=rep1&amp;type=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medium.com/@shehan.a.perera/a-comparison-of-sift-surf-and-orb-333d64bcaaea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Contours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Enhancement Demo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Multi-Resolution Image Processing</a:t>
            </a:r>
            <a:endParaRPr/>
          </a:p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Detecting similar object with varying sizes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50" y="-8"/>
            <a:ext cx="9143999" cy="489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475575" y="4843150"/>
            <a:ext cx="51684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https://www.cs.cmu.edu/~peiyunh/tiny/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950" y="146200"/>
            <a:ext cx="7573026" cy="47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" y="0"/>
            <a:ext cx="9052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550"/>
            <a:ext cx="4587501" cy="28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825" y="168950"/>
            <a:ext cx="3714574" cy="23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975" y="2715675"/>
            <a:ext cx="2802501" cy="1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7875" y="3169475"/>
            <a:ext cx="1714131" cy="1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900" y="3456200"/>
            <a:ext cx="792000" cy="4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Other Advantages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down for less storage requirements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image up for zooming operation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 images and combining them is used for increasing image sharpness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Pyramidal images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scaling up and down can </a:t>
            </a:r>
            <a:br>
              <a:rPr lang="en"/>
            </a:br>
            <a:r>
              <a:rPr lang="en"/>
              <a:t>be visualized as pyramids. </a:t>
            </a:r>
            <a:br>
              <a:rPr lang="en"/>
            </a:br>
            <a:r>
              <a:rPr lang="en"/>
              <a:t>Thus the name pyramidal </a:t>
            </a:r>
            <a:br>
              <a:rPr lang="en"/>
            </a:br>
            <a:r>
              <a:rPr lang="en"/>
              <a:t>image processing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1076275" y="4568875"/>
            <a:ext cx="26280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https://en.wikipedia.org/wiki/Pyramid_(image_processing)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Pyramids Demo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and Video Compression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2020 the digital world is expected to have generated 45 zettabytes of data.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which is images and Videos.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an average 80% of daily internet data usage of an individual results out of videos and images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Urgent need for lossless data compression techniques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Less data transfer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Less data storage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Issues with edges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have no identity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have no continuity properties.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cannot be easily counted and worked upon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cannot be differentiated from one another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Edges in themselves have no defined shape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Popular image compression techniques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Lossless compression: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Run-length encoding used for BMP files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DEFLATE data compression used for PNG files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LZW compression used for GIFs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Lossy compression: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JPEG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are image features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Describe an image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 out relevant information in an image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Distinguish a set of images from others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Global: For an image as a whole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Local: For a region inside an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Formal definition:  In computer vision and image processing, a feature is a piece of information which is relevant for solving the computational task related to a certain application.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the machine learning and deep learning algorithms feed on features.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can be a feature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 intensity alone cannot be a feature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Global intensity measures - average, histogram, color palatte etc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Edges and Ridges - gradients, contours, etc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Interest points - Corners, unique curvatures, etc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Blobs and textures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from filters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…..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Intensity grouped as a feature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4937" y="1514275"/>
            <a:ext cx="2187486" cy="32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0550" y="1514275"/>
            <a:ext cx="2261200" cy="32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93" y="1439494"/>
            <a:ext cx="2588525" cy="274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Edges as features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900" y="1017725"/>
            <a:ext cx="8096250" cy="39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173500" y="3841975"/>
            <a:ext cx="788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Credits:https://www.researchgate.net/publication/316585570_Lane_departure_warning_system_using_front-view_and_two_mirror-view_cameras/figures?lo=1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Keypoints as features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17728"/>
            <a:ext cx="9144000" cy="371959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750875" y="4880700"/>
            <a:ext cx="72585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https://www.noldus.com/blog/how-master-automatic-facial-expression-recognition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are good features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are considered good if they are not affected a lot by external factors.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Invariance in features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scale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rotation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translation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perspective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affine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illumination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Corners and KeyPoints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Corners - Defined as the intersection of two edges.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Keypoint - a point in an image which has a well-defined position and can be robustly detected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motion detection and video tracking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image registration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image mosaicing and panorama stitching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3D modelling and object recognition.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Registration and Keypoints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" y="0"/>
            <a:ext cx="78751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8059400" y="1814625"/>
            <a:ext cx="9387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https://www.spiedigitallibrary.org/journals/Journal-of-Applied-Remote-Sensing/volume-10/issue-2/025014/Robust-image-registration-using-adaptive-coherent-point-drift-method/10.1117/1.JRS.10.025014.short?SSO=1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Contours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an outline representing or bounding the shape or form of something.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25" y="1935600"/>
            <a:ext cx="64579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7321050" y="3091100"/>
            <a:ext cx="16518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https://gisgeography.com/contour-lines-topographic-map/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5027"/>
            <a:ext cx="9144000" cy="399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 txBox="1"/>
          <p:nvPr/>
        </p:nvSpPr>
        <p:spPr>
          <a:xfrm>
            <a:off x="1151350" y="4730525"/>
            <a:ext cx="6770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https://towardsdatascience.com/can-we-generate-automatic-cricket-commentary-using-neural-networks-dbed3aeeef07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25" y="236500"/>
            <a:ext cx="9048275" cy="41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675800" y="4718000"/>
            <a:ext cx="8309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https://www.researchgate.net/publication/328991586_Image_Feature_Matching_and_Object_Detection_Using_Brute-Force_Matchers/figures?lo=1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272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8372250" y="3303850"/>
            <a:ext cx="625800" cy="3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https://www.researchgate.net/publication/328991586_Image_Feature_Matching_and_Object_Detection_Using_Brute-Force_Matchers/figures?lo=1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Harris Corner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introduced by Chris Harris and Mike Stephens in 1988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Harris corner detector algorithm can be divided into five steps.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Color to grayscale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Spatial derivative calculation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Structure tensor setup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Harris response calculation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Non-maximum suppression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Harris Corner Demo</a:t>
            </a:r>
            <a:endParaRPr/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Shi-Tomasi Corners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Harris corner detector has a corner selection criteria.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score is calculated for each pixel, and if the score is above a certain value, the pixel is marked as a corner.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 and Tomasi suggested that the function should be done away with. Only the eigenvalues should be used to check if the pixel was a corner or not.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corners are exactly like harris corners with a minor upgrade.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Shi tomasi Corner Demo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OpenCV Fast corner </a:t>
            </a:r>
            <a:endParaRPr/>
          </a:p>
        </p:txBody>
      </p:sp>
      <p:sp>
        <p:nvSpPr>
          <p:cNvPr id="312" name="Google Shape;312;p4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 pixel, let its</a:t>
            </a:r>
            <a:br>
              <a:rPr lang="en"/>
            </a:br>
            <a:r>
              <a:rPr lang="en"/>
              <a:t>Intensity be 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threshold value 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a circle of 16 </a:t>
            </a:r>
            <a:br>
              <a:rPr lang="en"/>
            </a:br>
            <a:r>
              <a:rPr lang="en"/>
              <a:t>pixels around the pixel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the pixel p is a corner if there exists a set of n contiguous pixels in the circle (of 16 pixels) which are all brighter than i + t, or all darker than i − t.</a:t>
            </a:r>
            <a:endParaRPr/>
          </a:p>
        </p:txBody>
      </p:sp>
      <p:pic>
        <p:nvPicPr>
          <p:cNvPr id="313" name="Google Shape;3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0375" y="1426663"/>
            <a:ext cx="5427175" cy="22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Fast features Demo</a:t>
            </a:r>
            <a:endParaRPr/>
          </a:p>
        </p:txBody>
      </p:sp>
      <p:sp>
        <p:nvSpPr>
          <p:cNvPr id="319" name="Google Shape;319;p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HoG features</a:t>
            </a:r>
            <a:endParaRPr/>
          </a:p>
        </p:txBody>
      </p:sp>
      <p:sp>
        <p:nvSpPr>
          <p:cNvPr id="325" name="Google Shape;325;p5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Histogram of Gradients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Object Detection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 gradients in both x and y directions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Bin gradients into a histogram using the gradient magnitude and direction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https://www.learnopencv.com/histogram-of-oriented-gradients/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Hog features are sensitive to rotation of objects in images.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Contours in image processing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designed using edges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edges with an identity, geometrical parameters and are continuous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are useful for shape analysis and object recognition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25" y="2142932"/>
            <a:ext cx="6366650" cy="30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070750" y="3128650"/>
            <a:ext cx="18522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https://sites.google.com/site/vonikakis/research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Hog Demo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DAISY Features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Upgraded HOG features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a dense feature vector which is not suited for visualization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 Block -&gt; Calculate gradients or histogram of gradients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 Block -&gt; Combine T-block features using gaussian weighted addition(profiles)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 Block -&gt; Normalize the added features </a:t>
            </a:r>
            <a:br>
              <a:rPr lang="en" sz="1800"/>
            </a:br>
            <a:r>
              <a:rPr lang="en" sz="1800"/>
              <a:t>(bring everything between 0-1)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 Block -&gt; Reduce dimensions of features </a:t>
            </a:r>
            <a:br>
              <a:rPr lang="en" sz="1800"/>
            </a:br>
            <a:r>
              <a:rPr lang="en" sz="1800"/>
              <a:t>(PCA algorithm)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Q Block -&gt; Compress features for storage purposes (Optional)</a:t>
            </a:r>
            <a:endParaRPr sz="1800"/>
          </a:p>
        </p:txBody>
      </p:sp>
      <p:pic>
        <p:nvPicPr>
          <p:cNvPr id="338" name="Google Shape;33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675" y="107150"/>
            <a:ext cx="1850574" cy="1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Daisy Demo</a:t>
            </a:r>
            <a:endParaRPr/>
          </a:p>
        </p:txBody>
      </p:sp>
      <p:sp>
        <p:nvSpPr>
          <p:cNvPr id="344" name="Google Shape;344;p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GLCM Features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205725" y="1032299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Gray Level Covariance Matrix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overall average for degree of correlation between pairs of pixels in different aspects (in terms of homogeneity, uniformity...etc)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Gray-level co-occurrence matrix (GLCM) by calculating how often a pixel with the intensity (gray-level) </a:t>
            </a:r>
            <a:br>
              <a:rPr lang="en"/>
            </a:br>
            <a:r>
              <a:rPr lang="en"/>
              <a:t>value i occurs in a </a:t>
            </a:r>
            <a:br>
              <a:rPr lang="en"/>
            </a:br>
            <a:r>
              <a:rPr lang="en"/>
              <a:t>specific spatial </a:t>
            </a:r>
            <a:br>
              <a:rPr lang="en"/>
            </a:br>
            <a:r>
              <a:rPr lang="en"/>
              <a:t>relationship to a pixel</a:t>
            </a:r>
            <a:br>
              <a:rPr lang="en"/>
            </a:br>
            <a:r>
              <a:rPr lang="en"/>
              <a:t> with the value j.</a:t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13" y="2614625"/>
            <a:ext cx="56673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glcm Demo</a:t>
            </a:r>
            <a:endParaRPr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HAAR Features</a:t>
            </a:r>
            <a:endParaRPr/>
          </a:p>
        </p:txBody>
      </p:sp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311700" y="117843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object recognition.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Rectangular Haar-like features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difference of the sum of pixels of areas inside the rectangle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feature is a single value obtained by subtracting sum of pixels under the white rectangle from sum of pixels under the </a:t>
            </a:r>
            <a:br>
              <a:rPr lang="en"/>
            </a:br>
            <a:r>
              <a:rPr lang="en"/>
              <a:t>black rectangle.</a:t>
            </a:r>
            <a:endParaRPr/>
          </a:p>
        </p:txBody>
      </p:sp>
      <p:pic>
        <p:nvPicPr>
          <p:cNvPr id="364" name="Google Shape;3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825" y="2433588"/>
            <a:ext cx="3048000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7"/>
          <p:cNvSpPr txBox="1"/>
          <p:nvPr/>
        </p:nvSpPr>
        <p:spPr>
          <a:xfrm>
            <a:off x="1238950" y="4755550"/>
            <a:ext cx="4650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https://docs.opencv.org/3.4/db/d28/tutorial_cascade_classifier.html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Haar Demo</a:t>
            </a:r>
            <a:endParaRPr/>
          </a:p>
        </p:txBody>
      </p:sp>
      <p:sp>
        <p:nvSpPr>
          <p:cNvPr id="371" name="Google Shape;371;p5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LBP Features</a:t>
            </a:r>
            <a:endParaRPr/>
          </a:p>
        </p:txBody>
      </p:sp>
      <p:sp>
        <p:nvSpPr>
          <p:cNvPr id="377" name="Google Shape;377;p5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Binary Pattern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LBP Thresholding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 Summation</a:t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6859" y="0"/>
            <a:ext cx="6078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Lbp Demo</a:t>
            </a:r>
            <a:endParaRPr/>
          </a:p>
        </p:txBody>
      </p: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Blobs as features</a:t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311700" y="927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Blob detection methods are aimed at detecting regions in a digital image that differ in properties, such as brightness or color, compared to surrounding regions.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Informally, a blob is a region of an image in which some properties are constant or approximately constant; all the points in a blob can be considered in some sense to be similar to each other.</a:t>
            </a:r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325" y="2891600"/>
            <a:ext cx="7667976" cy="22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Contour Demo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Blob Demo</a:t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SIFT Features</a:t>
            </a:r>
            <a:endParaRPr/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87900" y="1032299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Invariant Feature Transform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Patented in Canada by the University of British Columbia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features are: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Scale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Rotation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Illumination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Viewpoint (Perspective) invariant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most important features in image processing domain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https://towardsdatascience.com/sift-scale-invariant-feature-transform-c7233dc60f37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SIFT Steps</a:t>
            </a:r>
            <a:endParaRPr/>
          </a:p>
        </p:txBody>
      </p:sp>
      <p:sp>
        <p:nvSpPr>
          <p:cNvPr id="409" name="Google Shape;409;p6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Constructing a scale space - Pyramid generation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Approximation - Laplacian of Gaussian features and gradients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key points - maxima and minima in the Difference of Gaussian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Eliminate bad keypoint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an orientation to the keypoints.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final SIFT features - one more representation is generated for scale and rotation invariance.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Sift Features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CenSurE features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87900" y="12755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Center Surround Extremas for Realtime Feature Detection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Outperforms many other keypoint detectors and feature extractors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http://citeseerx.ist.psu.edu/viewdoc/download?doi=10.1.1.465.1117&amp;rep=rep1&amp;type=pdf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features are: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Scale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Rotation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Illumination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Viewpoint (Perspective) invariant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CenSure Features</a:t>
            </a:r>
            <a:endParaRPr/>
          </a:p>
        </p:txBody>
      </p:sp>
      <p:sp>
        <p:nvSpPr>
          <p:cNvPr id="427" name="Google Shape;427;p6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SURF Features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87900" y="1093349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Speeded Up Robust Features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patented local feature detector and descriptor.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standard version of SURF is several times faster than SIFT.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 uses these algorithms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Integer approximation of the determinant of Hessian blob detector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sum of the Haar wavelet response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multi-resolution pyramid technique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features are: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Scale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Rotation invariant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Viewpoint invariant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Surf Demo</a:t>
            </a:r>
            <a:endParaRPr/>
          </a:p>
        </p:txBody>
      </p:sp>
      <p:sp>
        <p:nvSpPr>
          <p:cNvPr id="439" name="Google Shape;439;p6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BRIEF Features</a:t>
            </a:r>
            <a:endParaRPr/>
          </a:p>
        </p:txBody>
      </p:sp>
      <p:sp>
        <p:nvSpPr>
          <p:cNvPr id="445" name="Google Shape;445;p70"/>
          <p:cNvSpPr txBox="1"/>
          <p:nvPr>
            <p:ph idx="1" type="body"/>
          </p:nvPr>
        </p:nvSpPr>
        <p:spPr>
          <a:xfrm>
            <a:off x="387900" y="12862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Robust Independent Elementary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Outperforms other fast descriptors such as SURF and SIFT in terms of speed and terms of recognition rate in many cases.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smoothing using gaussian kernels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Converting to Binary feature vector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detect keypoints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the keypoints to develop descriptors on top of them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https://medium.com/@shehan.a.perera/a-comparison-of-sift-surf-and-orb-333d64bcaaea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Brief Demo</a:t>
            </a:r>
            <a:endParaRPr/>
          </a:p>
        </p:txBody>
      </p:sp>
      <p:sp>
        <p:nvSpPr>
          <p:cNvPr id="451" name="Google Shape;451;p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Convex Hull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convex hull or convex envelope or convex closure of a set X of points in the Euclidean plane or in a Euclidean space (or, more generally, in an affine space over the reals) is the smallest convex set that contains X.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03" y="2483350"/>
            <a:ext cx="7850424" cy="25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901050" y="4918225"/>
            <a:ext cx="49809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https://medium.com/@harshitsikchi/convex-hulls-explained-baab662c4e94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BRISK Features</a:t>
            </a:r>
            <a:endParaRPr/>
          </a:p>
        </p:txBody>
      </p:sp>
      <p:sp>
        <p:nvSpPr>
          <p:cNvPr id="457" name="Google Shape;457;p7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Robust Invariant Scalable Keypoints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Composed out of three parts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sampling pattern: where to sample points in the region </a:t>
            </a:r>
            <a:br>
              <a:rPr lang="en" sz="1800"/>
            </a:br>
            <a:r>
              <a:rPr lang="en" sz="1800"/>
              <a:t>around the descriptor. [Image to the right]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Orientation compensation: some mechanism to measure </a:t>
            </a:r>
            <a:br>
              <a:rPr lang="en" sz="1800"/>
            </a:br>
            <a:r>
              <a:rPr lang="en" sz="1800"/>
              <a:t>the orientation of the keypoint and rotate it to compensate </a:t>
            </a:r>
            <a:br>
              <a:rPr lang="en" sz="1800"/>
            </a:br>
            <a:r>
              <a:rPr lang="en" sz="1800"/>
              <a:t>for rotation changes.</a:t>
            </a:r>
            <a:br>
              <a:rPr lang="en" sz="1800"/>
            </a:br>
            <a:r>
              <a:rPr lang="en" sz="1800"/>
              <a:t>Sampling pairs: which pairs to compare when building </a:t>
            </a:r>
            <a:br>
              <a:rPr lang="en" sz="1800"/>
            </a:br>
            <a:r>
              <a:rPr lang="en" sz="1800"/>
              <a:t>the final descriptor.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8" name="Google Shape;45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6475" y="394938"/>
            <a:ext cx="305752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2"/>
          <p:cNvSpPr txBox="1"/>
          <p:nvPr/>
        </p:nvSpPr>
        <p:spPr>
          <a:xfrm>
            <a:off x="6059288" y="0"/>
            <a:ext cx="31119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https://gilscvblog.com/2013/11/08/a-tutorial-on-binary-descriptors-part-4-the-brisk-descriptor/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BRISK Demo</a:t>
            </a:r>
            <a:endParaRPr/>
          </a:p>
        </p:txBody>
      </p:sp>
      <p:sp>
        <p:nvSpPr>
          <p:cNvPr id="465" name="Google Shape;465;p7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Matching</a:t>
            </a:r>
            <a:endParaRPr/>
          </a:p>
        </p:txBody>
      </p:sp>
      <p:sp>
        <p:nvSpPr>
          <p:cNvPr id="471" name="Google Shape;471;p7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 to recognize similar features in multiple images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Object Detection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Brute-Force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Matching every feature in image-1 against each feature in image-2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FLANN based matching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Fast Library for Approximate Nearest Neighbors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It contains a collection of algorithms optimized for fast nearest neighbor search in large datasets and for high dimensional features.</a:t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Image Stitching </a:t>
            </a:r>
            <a:endParaRPr/>
          </a:p>
        </p:txBody>
      </p:sp>
      <p:sp>
        <p:nvSpPr>
          <p:cNvPr id="477" name="Google Shape;477;p7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stitching or photo stitching is the process of combining multiple photographic images with overlapping fields of view to produce a segmented panorama or high-resolution image.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8" name="Google Shape;47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50" y="1939775"/>
            <a:ext cx="8610026" cy="30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5"/>
          <p:cNvSpPr txBox="1"/>
          <p:nvPr/>
        </p:nvSpPr>
        <p:spPr>
          <a:xfrm>
            <a:off x="4930750" y="1564325"/>
            <a:ext cx="3829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Credits: https://en.wikipedia.org/wiki/Image_stitching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Steps in Panorama sub-images</a:t>
            </a:r>
            <a:endParaRPr/>
          </a:p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Detection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Matching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Homography calculation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warping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Stitching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 - Convex Hull Demo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Advanced Image Enhancement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Need for Image Enhancement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interpretability or perception of information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`better' input for other automated image processing techniques.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enhancement techniques can be divided into two broad categories: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Spatial domain methods, which operate directly on pixels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frequency domain methods, which operate on the Fourier transform of an image.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